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89" r:id="rId5"/>
  </p:sldIdLst>
  <p:sldSz cx="9144000" cy="6858000" type="screen4x3"/>
  <p:notesSz cx="7023100" cy="9309100"/>
  <p:custDataLst>
    <p:tags r:id="rId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sentation" id="{404BE188-FDA8-7E4E-AB6C-B3D238079096}">
          <p14:sldIdLst>
            <p14:sldId id="389"/>
          </p14:sldIdLst>
        </p14:section>
        <p14:section name="Visuel Library" id="{880F1B38-4BF9-9D49-81C4-0CB4285D9AF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55">
          <p15:clr>
            <a:srgbClr val="A4A3A4"/>
          </p15:clr>
        </p15:guide>
        <p15:guide id="2" pos="288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932">
          <p15:clr>
            <a:srgbClr val="A4A3A4"/>
          </p15:clr>
        </p15:guide>
        <p15:guide id="4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unliffe, Vicki VL [NC]" initials="CVV[" lastIdx="4" clrIdx="0"/>
  <p:cmAuthor id="1" name="McIntosh, Loralie [NC]" initials="LM" lastIdx="56" clrIdx="1"/>
  <p:cmAuthor id="2" name="Linda Luu Kiefl" initials="LLK" lastIdx="1" clrIdx="2">
    <p:extLst/>
  </p:cmAuthor>
  <p:cmAuthor id="3" name="Pawelek, Nancy" initials="PN" lastIdx="4" clrIdx="3"/>
  <p:cmAuthor id="4" name="St Pierre, Genevieve" initials="SPG" lastIdx="1" clrIdx="4"/>
  <p:cmAuthor id="5" name="Luu Kiefl, Linda" initials="LLK" lastIdx="1" clrIdx="5"/>
  <p:cmAuthor id="6" name="Luu Kiefl, Linda" initials="LKL" lastIdx="1" clrIdx="6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4949"/>
    <a:srgbClr val="B84542"/>
    <a:srgbClr val="ED5967"/>
    <a:srgbClr val="F28690"/>
    <a:srgbClr val="52948C"/>
    <a:srgbClr val="3A6863"/>
    <a:srgbClr val="ED3F68"/>
    <a:srgbClr val="F37D99"/>
    <a:srgbClr val="F06284"/>
    <a:srgbClr val="C75F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56" autoAdjust="0"/>
    <p:restoredTop sz="91697" autoAdjust="0"/>
  </p:normalViewPr>
  <p:slideViewPr>
    <p:cSldViewPr snapToGrid="0" snapToObjects="1">
      <p:cViewPr varScale="1">
        <p:scale>
          <a:sx n="80" d="100"/>
          <a:sy n="80" d="100"/>
        </p:scale>
        <p:origin x="1440" y="67"/>
      </p:cViewPr>
      <p:guideLst>
        <p:guide orient="horz" pos="2155"/>
        <p:guide pos="288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>
      <p:cViewPr varScale="1">
        <p:scale>
          <a:sx n="75" d="100"/>
          <a:sy n="75" d="100"/>
        </p:scale>
        <p:origin x="-2640" y="-96"/>
      </p:cViewPr>
      <p:guideLst>
        <p:guide orient="horz" pos="2880"/>
        <p:guide pos="2160"/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EA956CDF-086B-474F-BEF9-4CABEECB2E26}" type="datetimeFigureOut">
              <a:rPr lang="en-US" smtClean="0"/>
              <a:t>6/10/2019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C66597AD-DFDC-3846-A792-2604544DDE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8932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FAAB3AF9-4EAF-7F4D-AC56-7732E0FF244F}" type="datetimeFigureOut">
              <a:rPr lang="en-US" smtClean="0"/>
              <a:t>6/10/2019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fr-CA"/>
              <a:t>Click to edit Master text styles</a:t>
            </a:r>
          </a:p>
          <a:p>
            <a:pPr lvl="1"/>
            <a:r>
              <a:rPr lang="fr-CA"/>
              <a:t>Second level</a:t>
            </a:r>
          </a:p>
          <a:p>
            <a:pPr lvl="2"/>
            <a:r>
              <a:rPr lang="fr-CA"/>
              <a:t>Third level</a:t>
            </a:r>
          </a:p>
          <a:p>
            <a:pPr lvl="3"/>
            <a:r>
              <a:rPr lang="fr-CA"/>
              <a:t>Fourth level</a:t>
            </a:r>
          </a:p>
          <a:p>
            <a:pPr lvl="4"/>
            <a:r>
              <a:rPr lang="fr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E9DD9FA-9A84-E143-86E3-47119075FC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0672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9DD9FA-9A84-E143-86E3-47119075FC6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6103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Lorem ipsum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E2B6B-7FFE-FA46-BED3-31567387080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871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100" b="0" i="1">
                <a:latin typeface="Verdana"/>
                <a:cs typeface="Verdana"/>
              </a:defRPr>
            </a:lvl1pPr>
          </a:lstStyle>
          <a:p>
            <a:r>
              <a:rPr lang="en-US" dirty="0" smtClean="0"/>
              <a:t>Lorem ipsum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E2B6B-7FFE-FA46-BED3-3156738708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820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3423B-14AF-46A8-9E65-B0F449134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3F9E0-C904-4FCC-B9AE-61CB11A2A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3B3467-280B-4D83-8F7D-25D28AD49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Lorem ipsum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D08BEE-927E-4D75-8541-15B1D9894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FBFD3E-DA32-42ED-A6CE-39C733ADB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AF56C-6C55-4D1E-AC4D-4867E0F62C75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24825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 bwMode="grayWhite">
          <a:xfrm>
            <a:off x="0" y="173183"/>
            <a:ext cx="9144000" cy="598415"/>
          </a:xfrm>
          <a:prstGeom prst="rect">
            <a:avLst/>
          </a:prstGeom>
          <a:solidFill>
            <a:srgbClr val="7A82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9144000" cy="173182"/>
          </a:xfrm>
          <a:prstGeom prst="rect">
            <a:avLst/>
          </a:prstGeom>
          <a:solidFill>
            <a:srgbClr val="73B63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73B63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6728" y="2482273"/>
            <a:ext cx="4069326" cy="1893454"/>
          </a:xfrm>
        </p:spPr>
        <p:txBody>
          <a:bodyPr>
            <a:normAutofit/>
          </a:bodyPr>
          <a:lstStyle>
            <a:lvl1pPr algn="r">
              <a:defRPr sz="3600" b="1" i="0">
                <a:solidFill>
                  <a:srgbClr val="7A82AA"/>
                </a:solidFill>
                <a:latin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9182" y="4375728"/>
            <a:ext cx="5096872" cy="62208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  <a:latin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black">
          <a:xfrm>
            <a:off x="168528" y="33531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rial"/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3A4242CF-B5B5-1C46-9D8F-6755BC64D01F}" type="slidenum">
              <a:rPr lang="en-US" smtClean="0">
                <a:solidFill>
                  <a:prstClr val="white"/>
                </a:solidFill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 userDrawn="1"/>
        </p:nvSpPr>
        <p:spPr bwMode="black">
          <a:xfrm>
            <a:off x="4204520" y="416942"/>
            <a:ext cx="46215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white"/>
                </a:solidFill>
                <a:latin typeface="Arial Narrow"/>
                <a:cs typeface="Arial Narrow"/>
              </a:rPr>
              <a:t>NOW AND TOMORROW </a:t>
            </a:r>
            <a:r>
              <a:rPr lang="en-US" sz="1400" b="1" dirty="0">
                <a:solidFill>
                  <a:prstClr val="white"/>
                </a:solidFill>
                <a:latin typeface="Arial Narrow"/>
                <a:cs typeface="Arial Narrow"/>
              </a:rPr>
              <a:t>EXCELLENCE IN EVERYTHING WE DO </a:t>
            </a:r>
          </a:p>
        </p:txBody>
      </p:sp>
      <p:sp>
        <p:nvSpPr>
          <p:cNvPr id="23" name="Rectangle 22"/>
          <p:cNvSpPr/>
          <p:nvPr userDrawn="1"/>
        </p:nvSpPr>
        <p:spPr>
          <a:xfrm>
            <a:off x="1" y="5935090"/>
            <a:ext cx="9144000" cy="170436"/>
          </a:xfrm>
          <a:prstGeom prst="rect">
            <a:avLst/>
          </a:prstGeom>
          <a:solidFill>
            <a:srgbClr val="7A82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25" name="Picture 24" descr="Employment and Social Development Canada - Emploi et Développement social Canada - Canada" title="Federal Identity Program Department signature and Canada wordmark.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41918"/>
            <a:ext cx="9137904" cy="420624"/>
          </a:xfrm>
          <a:prstGeom prst="rect">
            <a:avLst/>
          </a:prstGeom>
        </p:spPr>
      </p:pic>
      <p:pic>
        <p:nvPicPr>
          <p:cNvPr id="5" name="Picture 4" descr="Maple leaf decited with departement's fifferent theme." title="Illustration of a maple leaf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35" y="896305"/>
            <a:ext cx="4245864" cy="4965192"/>
          </a:xfrm>
          <a:prstGeom prst="rect">
            <a:avLst/>
          </a:prstGeom>
        </p:spPr>
      </p:pic>
      <p:pic>
        <p:nvPicPr>
          <p:cNvPr id="8" name="Picture 7" descr="Line made of the silhouettes of different professions and different age categories." title="Silhouettes of people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0767" y="4885728"/>
            <a:ext cx="6328050" cy="1001866"/>
          </a:xfrm>
          <a:prstGeom prst="rect">
            <a:avLst/>
          </a:prstGeom>
        </p:spPr>
      </p:pic>
      <p:sp>
        <p:nvSpPr>
          <p:cNvPr id="24" name="Rectangle 23"/>
          <p:cNvSpPr/>
          <p:nvPr userDrawn="1"/>
        </p:nvSpPr>
        <p:spPr>
          <a:xfrm>
            <a:off x="0" y="5854273"/>
            <a:ext cx="9144001" cy="80815"/>
          </a:xfrm>
          <a:prstGeom prst="rect">
            <a:avLst/>
          </a:prstGeom>
          <a:solidFill>
            <a:srgbClr val="73B63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73B6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246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Lorem ipsum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E2B6B-7FFE-FA46-BED3-3156738708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243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752975" y="6342618"/>
            <a:ext cx="381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 smtClean="0"/>
              <a:t>* </a:t>
            </a:r>
            <a:r>
              <a:rPr lang="fr-FR" sz="1200" dirty="0" smtClean="0"/>
              <a:t>Le/la </a:t>
            </a:r>
            <a:r>
              <a:rPr lang="fr-FR" sz="1200" dirty="0"/>
              <a:t>gestionnaire du cadre supérieur a le pouvoir discrétionnaire </a:t>
            </a:r>
            <a:r>
              <a:rPr lang="fr-FR" sz="1200"/>
              <a:t>de </a:t>
            </a:r>
            <a:r>
              <a:rPr lang="fr-FR" sz="1200" smtClean="0"/>
              <a:t>proposer </a:t>
            </a:r>
            <a:r>
              <a:rPr lang="fr-FR" sz="1200" dirty="0"/>
              <a:t>une cote intégrée de 3 ou </a:t>
            </a:r>
            <a:r>
              <a:rPr lang="fr-FR" sz="1200" dirty="0" smtClean="0"/>
              <a:t>4.</a:t>
            </a:r>
            <a:endParaRPr lang="en-CA" sz="12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815032113"/>
              </p:ext>
            </p:extLst>
          </p:nvPr>
        </p:nvGraphicFramePr>
        <p:xfrm>
          <a:off x="352302" y="1842950"/>
          <a:ext cx="8404700" cy="4216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19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86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6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96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96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9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24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46457">
                <a:tc>
                  <a:txBody>
                    <a:bodyPr/>
                    <a:lstStyle/>
                    <a:p>
                      <a:endParaRPr lang="en-CA" sz="140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140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Le </a:t>
                      </a:r>
                      <a:r>
                        <a:rPr lang="fr-FR" sz="1400" b="1" u="sng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« Quoi »</a:t>
                      </a:r>
                      <a:r>
                        <a:rPr lang="fr-FR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: Résultats obtenus par rapport aux engagements, compte tenu de la complexité et la portée relatives des difficultés rencontrées. </a:t>
                      </a:r>
                      <a:endParaRPr lang="fr-FR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4812">
                <a:tc>
                  <a:txBody>
                    <a:bodyPr/>
                    <a:lstStyle/>
                    <a:p>
                      <a:endParaRPr lang="en-CA" sz="140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140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Non atteint</a:t>
                      </a:r>
                      <a:endParaRPr lang="fr-FR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Atteint </a:t>
                      </a:r>
                      <a:r>
                        <a:rPr lang="fr-FR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moins</a:t>
                      </a:r>
                      <a:endParaRPr lang="fr-FR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Atteint</a:t>
                      </a:r>
                      <a:endParaRPr lang="fr-FR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Atteint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plus</a:t>
                      </a:r>
                      <a:endParaRPr lang="fr-FR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Surpassé</a:t>
                      </a:r>
                      <a:endParaRPr lang="fr-FR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4812"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Le « </a:t>
                      </a:r>
                      <a:r>
                        <a:rPr lang="fr-FR" sz="1400" b="1" u="sng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Comment »</a:t>
                      </a:r>
                      <a:r>
                        <a:rPr lang="fr-FR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: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L’évaluation repose sur des gestes ou des comportements observables liés aux</a:t>
                      </a:r>
                      <a:endParaRPr lang="fr-FR" sz="1400" b="1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compétences clés en leadership</a:t>
                      </a:r>
                    </a:p>
                  </a:txBody>
                  <a:tcPr anchor="ctr">
                    <a:solidFill>
                      <a:srgbClr val="1C5F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Surpassé</a:t>
                      </a:r>
                      <a:r>
                        <a:t/>
                      </a:r>
                      <a:br/>
                      <a:endParaRPr lang="fr-FR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solidFill>
                      <a:srgbClr val="1C5F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CA" sz="14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  <a:endParaRPr lang="en-CA" sz="1400" dirty="0"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endParaRPr lang="en-CA" sz="1400" dirty="0"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400" b="1" dirty="0" smtClean="0"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3/4*</a:t>
                      </a:r>
                      <a:endParaRPr lang="en-CA" sz="1400" b="1" dirty="0"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4 </a:t>
                      </a:r>
                      <a:endParaRPr lang="en-CA" sz="1400" dirty="0"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  <a:endParaRPr lang="en-CA" sz="1400" dirty="0"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4812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Atteint plus</a:t>
                      </a:r>
                      <a:endParaRPr lang="fr-FR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solidFill>
                      <a:srgbClr val="1C5F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CA" sz="14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  <a:endParaRPr lang="en-CA" sz="1400" dirty="0"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CA" sz="14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  <a:endParaRPr lang="en-CA" sz="1400" dirty="0"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4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  <a:endParaRPr lang="en-CA" sz="1400" dirty="0"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 4</a:t>
                      </a:r>
                      <a:endParaRPr lang="en-CA" sz="1400" dirty="0"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 4</a:t>
                      </a:r>
                      <a:endParaRPr lang="en-CA" sz="1400" dirty="0"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457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Atteint</a:t>
                      </a:r>
                      <a:endParaRPr lang="fr-FR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solidFill>
                      <a:srgbClr val="1C5F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CA" sz="14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  <a:endParaRPr lang="en-CA" sz="1400" dirty="0"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  <a:endParaRPr lang="en-CA" sz="1400" dirty="0"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  <a:endParaRPr lang="en-CA" sz="1400" dirty="0"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  <a:endParaRPr lang="en-CA" sz="1400" dirty="0"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400" b="1" dirty="0" smtClean="0"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3/4*</a:t>
                      </a:r>
                      <a:endParaRPr lang="en-CA" sz="1400" b="1" dirty="0"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4812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Atteint </a:t>
                      </a:r>
                      <a:r>
                        <a:rPr lang="fr-FR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moins</a:t>
                      </a:r>
                      <a:endParaRPr lang="fr-FR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solidFill>
                      <a:srgbClr val="1C5F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 1</a:t>
                      </a:r>
                      <a:endParaRPr lang="en-CA" sz="1400" dirty="0"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  <a:endParaRPr lang="en-CA" sz="1400" dirty="0"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  <a:endParaRPr lang="en-CA" sz="1400" dirty="0"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endParaRPr lang="en-CA" sz="1400" dirty="0"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400" b="0" dirty="0"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endParaRPr lang="en-CA" sz="1400" b="0" dirty="0"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4812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Non </a:t>
                      </a:r>
                      <a:r>
                        <a:t/>
                      </a:r>
                      <a:br/>
                      <a:r>
                        <a:rPr lang="fr-FR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atteint</a:t>
                      </a:r>
                      <a:endParaRPr lang="fr-FR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solidFill>
                      <a:srgbClr val="1C5F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400" b="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  <a:endParaRPr lang="en-CA" sz="1400" b="0" dirty="0"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400" b="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  <a:endParaRPr lang="en-CA" sz="1400" b="0" dirty="0"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400" b="0" dirty="0"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endParaRPr lang="en-CA" sz="1400" b="0" dirty="0"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400" b="0" dirty="0"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endParaRPr lang="en-CA" sz="1400" b="0" dirty="0"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400" b="0" dirty="0"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endParaRPr lang="en-CA" sz="1400" b="0" dirty="0"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>
            <p:custDataLst>
              <p:tags r:id="rId2"/>
            </p:custDataLst>
          </p:nvPr>
        </p:nvSpPr>
        <p:spPr>
          <a:xfrm>
            <a:off x="501326" y="544786"/>
            <a:ext cx="831292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Une description des résultats obtenus, c.‑à‑d. le 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« </a:t>
            </a:r>
            <a:r>
              <a:rPr kumimoji="0" 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quoi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», 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et la mesure dans laquelle les CCL ont été démontrées, c.‑à‑d. le 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« </a:t>
            </a:r>
            <a:r>
              <a:rPr kumimoji="0" 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comment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», 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doit être documentée dans le SGTCS dans deux évaluations narratives distinctes. </a:t>
            </a:r>
            <a:r>
              <a:rPr kumimoji="0" lang="fr-FR" sz="12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Les cotes 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proposées pour 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chaque « quoi 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» et 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chaque « comment 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», ainsi que la cotation intégrée proposée (voir la grille ci-dessous) 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seront analysées par 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 Comité d’examen; 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 décision 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finale appartient au 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sous-ministre. </a:t>
            </a: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="1" dirty="0" smtClean="0">
                <a:solidFill>
                  <a:prstClr val="black"/>
                </a:solidFill>
                <a:latin typeface="Calibri"/>
              </a:rPr>
              <a:t>Pour</a:t>
            </a:r>
            <a:r>
              <a:rPr kumimoji="0" 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l’exercice </a:t>
            </a: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2019-2020, </a:t>
            </a:r>
            <a:r>
              <a:rPr kumimoji="0" 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il y a une augmentation </a:t>
            </a: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de la </a:t>
            </a:r>
            <a:r>
              <a:rPr kumimoji="0" 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pondération du </a:t>
            </a: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« comment </a:t>
            </a:r>
            <a:r>
              <a:rPr kumimoji="0" 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» pour établir la cotation intégrée finale du </a:t>
            </a:r>
            <a:r>
              <a:rPr kumimoji="0" lang="fr-FR" sz="1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/>
              </a:rPr>
              <a:t>rendement.</a:t>
            </a:r>
            <a:endParaRPr kumimoji="0" lang="fr-FR" sz="1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</a:endParaRPr>
          </a:p>
        </p:txBody>
      </p:sp>
      <p:sp>
        <p:nvSpPr>
          <p:cNvPr id="7" name="TextBox 6"/>
          <p:cNvSpPr txBox="1"/>
          <p:nvPr>
            <p:custDataLst>
              <p:tags r:id="rId3"/>
            </p:custDataLst>
          </p:nvPr>
        </p:nvSpPr>
        <p:spPr>
          <a:xfrm>
            <a:off x="355199" y="154881"/>
            <a:ext cx="884258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fr-FR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Grille </a:t>
            </a:r>
            <a:r>
              <a:rPr kumimoji="0" lang="fr-FR" sz="2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d’évaluation </a:t>
            </a:r>
            <a:r>
              <a:rPr lang="fr-FR" sz="2100" b="1" i="1" dirty="0">
                <a:solidFill>
                  <a:prstClr val="black"/>
                </a:solidFill>
              </a:rPr>
              <a:t>intégrée</a:t>
            </a:r>
            <a:r>
              <a:rPr kumimoji="0" lang="fr-FR" sz="2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fr-FR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du </a:t>
            </a:r>
            <a:r>
              <a:rPr kumimoji="0" lang="fr-FR" sz="2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rendement des </a:t>
            </a:r>
            <a:r>
              <a:rPr lang="fr-FR" sz="2100" b="1" dirty="0">
                <a:solidFill>
                  <a:prstClr val="black"/>
                </a:solidFill>
              </a:rPr>
              <a:t>cadres </a:t>
            </a:r>
            <a:r>
              <a:rPr lang="fr-FR" sz="2100" b="1" dirty="0" smtClean="0">
                <a:solidFill>
                  <a:prstClr val="black"/>
                </a:solidFill>
              </a:rPr>
              <a:t>supérieurs 2019-2020</a:t>
            </a:r>
            <a:endParaRPr kumimoji="0" lang="fr-FR" sz="2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6859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" val="{&quot;SavedSwatch&quot;:&quot;-11817786|-9193934|-8748374|-551354|-16777216|ESDC&quot;,&quot;Id&quot;:&quot;5bbe3a2b313435071c6a4e91&quot;,&quot;SmartGridHorizontal&quot;:0,&quot;LinkedExcelSources&quot;:{},&quot;LinkedProjectSources&quot;:{},&quot;FlowConfig&quot;:{&quot;Canvas&quot;:{&quot;Slide&quot;:-1,&quot;Width&quot;:0,&quot;Height&quot;:0},&quot;Timeline&quot;:{&quot;Actions&quot;:[]}},&quot;LinkedSlideMergeSources&quot;:{},&quot;LinkedSharePointSlideMergeSources&quot;:{}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heme/theme1.xml><?xml version="1.0" encoding="utf-8"?>
<a:theme xmlns:a="http://schemas.openxmlformats.org/drawingml/2006/main" name="Colour Palette 1 - ESDC-Service Canad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CBAFC145BF944A8C86180D16CA6A3E" ma:contentTypeVersion="0" ma:contentTypeDescription="Create a new document." ma:contentTypeScope="" ma:versionID="093fa7f76e22d34c0f7ec4afdd9e8ab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69339A8-C921-4636-B9E8-CB3A8B399453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090AD2B-143C-4541-B5E6-6FB8C410509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CC23FC-53B8-464D-864B-76FE3D574E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esdc_colour_1</Template>
  <TotalTime>23545</TotalTime>
  <Words>92</Words>
  <Application>Microsoft Office PowerPoint</Application>
  <PresentationFormat>On-screen Show (4:3)</PresentationFormat>
  <Paragraphs>56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Times New Roman</vt:lpstr>
      <vt:lpstr>Verdana</vt:lpstr>
      <vt:lpstr>Colour Palette 1 - ESDC-Service Canada</vt:lpstr>
      <vt:lpstr>PowerPoint Presentation</vt:lpstr>
    </vt:vector>
  </TitlesOfParts>
  <Company>GoC / GdC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our  Talent @ ESDC:  An Integrated HR  Talent Management Framework</dc:title>
  <dc:creator>Cunliffe, Vicki VL [NC]</dc:creator>
  <cp:lastModifiedBy>Fleurimond-Rancy, Rebecca RFR [NC]</cp:lastModifiedBy>
  <cp:revision>771</cp:revision>
  <cp:lastPrinted>2018-11-13T20:28:57Z</cp:lastPrinted>
  <dcterms:created xsi:type="dcterms:W3CDTF">2018-04-08T20:22:30Z</dcterms:created>
  <dcterms:modified xsi:type="dcterms:W3CDTF">2019-06-10T17:03:13Z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0x01010050CBAFC145BF944A8C86180D16CA6A3E</vt:lpwstr>
  </property>
</Properties>
</file>